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6" r:id="rId3"/>
    <p:sldId id="257" r:id="rId4"/>
    <p:sldId id="258" r:id="rId5"/>
    <p:sldId id="259" r:id="rId6"/>
    <p:sldId id="272" r:id="rId7"/>
    <p:sldId id="260" r:id="rId8"/>
    <p:sldId id="269" r:id="rId9"/>
    <p:sldId id="261" r:id="rId10"/>
    <p:sldId id="262" r:id="rId11"/>
    <p:sldId id="263" r:id="rId12"/>
    <p:sldId id="270" r:id="rId13"/>
    <p:sldId id="271" r:id="rId14"/>
    <p:sldId id="264" r:id="rId15"/>
    <p:sldId id="265" r:id="rId16"/>
    <p:sldId id="266" r:id="rId17"/>
    <p:sldId id="267" r:id="rId18"/>
    <p:sldId id="273" r:id="rId19"/>
    <p:sldId id="274" r:id="rId20"/>
    <p:sldId id="275" r:id="rId21"/>
    <p:sldId id="276" r:id="rId22"/>
    <p:sldId id="277" r:id="rId23"/>
    <p:sldId id="268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6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3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3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1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9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7F477-5F3B-4790-B658-EECEBE3C5F2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B105-E2BB-4717-914F-AD9426B1F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2" y="1573160"/>
            <a:ext cx="7973961" cy="19271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no Pro Smbd Subhead" panose="02020702050506020403" pitchFamily="18" charset="0"/>
              </a:rPr>
              <a:t>Diphyllobothrium</a:t>
            </a:r>
            <a:r>
              <a:rPr lang="en-US" sz="6000" dirty="0">
                <a:solidFill>
                  <a:srgbClr val="FF0000"/>
                </a:solidFill>
                <a:latin typeface="Arno Pro Smbd Subhead" panose="02020702050506020403" pitchFamily="18" charset="0"/>
              </a:rPr>
              <a:t>  </a:t>
            </a:r>
            <a:r>
              <a:rPr lang="en-US" sz="6000" dirty="0" err="1">
                <a:solidFill>
                  <a:srgbClr val="FF0000"/>
                </a:solidFill>
                <a:latin typeface="Arno Pro Smbd Subhead" panose="02020702050506020403" pitchFamily="18" charset="0"/>
              </a:rPr>
              <a:t>latum</a:t>
            </a:r>
            <a:endParaRPr lang="en-IN" sz="6000" dirty="0">
              <a:solidFill>
                <a:srgbClr val="FF0000"/>
              </a:solidFill>
              <a:latin typeface="Arno Pro Smbd Subhead" panose="02020702050506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8504" y="4267200"/>
            <a:ext cx="5938684" cy="11503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 err="1" smtClean="0">
                <a:solidFill>
                  <a:srgbClr val="92D050"/>
                </a:solidFill>
              </a:rPr>
              <a:t>Dr.</a:t>
            </a:r>
            <a:r>
              <a:rPr lang="en-IN" dirty="0" smtClean="0">
                <a:solidFill>
                  <a:srgbClr val="92D050"/>
                </a:solidFill>
              </a:rPr>
              <a:t> </a:t>
            </a:r>
            <a:r>
              <a:rPr lang="en-IN" dirty="0" err="1" smtClean="0">
                <a:solidFill>
                  <a:srgbClr val="92D050"/>
                </a:solidFill>
              </a:rPr>
              <a:t>Bindhusaran</a:t>
            </a:r>
            <a:endParaRPr lang="en-IN" dirty="0" smtClean="0">
              <a:solidFill>
                <a:srgbClr val="92D050"/>
              </a:solidFill>
            </a:endParaRPr>
          </a:p>
          <a:p>
            <a:r>
              <a:rPr lang="en-IN" dirty="0" smtClean="0">
                <a:solidFill>
                  <a:srgbClr val="92D050"/>
                </a:solidFill>
              </a:rPr>
              <a:t>Assistant Professor</a:t>
            </a:r>
          </a:p>
          <a:p>
            <a:r>
              <a:rPr lang="en-IN" dirty="0" smtClean="0">
                <a:solidFill>
                  <a:srgbClr val="92D050"/>
                </a:solidFill>
              </a:rPr>
              <a:t>Department of Pathology &amp; Microbiology</a:t>
            </a:r>
            <a:endParaRPr lang="en-IN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0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stage: </a:t>
            </a:r>
            <a:r>
              <a:rPr lang="en-US" dirty="0" err="1" smtClean="0"/>
              <a:t>coracidium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stage: </a:t>
            </a:r>
            <a:r>
              <a:rPr lang="en-US" dirty="0" err="1" smtClean="0"/>
              <a:t>procercoid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stage: </a:t>
            </a:r>
            <a:r>
              <a:rPr lang="en-US" dirty="0" err="1" smtClean="0"/>
              <a:t>plerocercoid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3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Compeleted</a:t>
            </a:r>
            <a:r>
              <a:rPr lang="en-US" dirty="0" smtClean="0"/>
              <a:t> in </a:t>
            </a:r>
            <a:r>
              <a:rPr lang="en-US" dirty="0"/>
              <a:t>one definitive host and two intermediate hosts.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Definitive Hosts:  </a:t>
            </a:r>
            <a:r>
              <a:rPr lang="en-US" dirty="0"/>
              <a:t>Man, dog and cat; man is the optimum host. The adult worms are found in the small intestine. </a:t>
            </a:r>
            <a:endParaRPr lang="en-US" dirty="0" smtClean="0"/>
          </a:p>
          <a:p>
            <a:r>
              <a:rPr lang="en-US" dirty="0" smtClean="0"/>
              <a:t>Intermediate </a:t>
            </a:r>
            <a:r>
              <a:rPr lang="en-US" dirty="0"/>
              <a:t>Hosts. Aquatic animals, where the larval stages are passed: </a:t>
            </a:r>
            <a:endParaRPr lang="en-US" dirty="0" smtClean="0"/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dirty="0" err="1">
                <a:solidFill>
                  <a:srgbClr val="FFFF00"/>
                </a:solidFill>
              </a:rPr>
              <a:t>FlRST</a:t>
            </a:r>
            <a:r>
              <a:rPr lang="en-US" dirty="0">
                <a:solidFill>
                  <a:srgbClr val="FFFF00"/>
                </a:solidFill>
              </a:rPr>
              <a:t> INTERMEDIATE HOST </a:t>
            </a:r>
            <a:r>
              <a:rPr lang="en-US" dirty="0"/>
              <a:t>is a fresh-water crustacean, a cyclops or a </a:t>
            </a:r>
            <a:r>
              <a:rPr lang="en-US" dirty="0" err="1"/>
              <a:t>diaptomus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ii) The </a:t>
            </a:r>
            <a:r>
              <a:rPr lang="en-US" dirty="0">
                <a:solidFill>
                  <a:srgbClr val="FFFF00"/>
                </a:solidFill>
              </a:rPr>
              <a:t>SECOND INTERMEDIATE HOST </a:t>
            </a:r>
            <a:r>
              <a:rPr lang="en-US" dirty="0"/>
              <a:t>is a fresh-water fish, pike, trout, salmon, perch and other fish. </a:t>
            </a:r>
          </a:p>
        </p:txBody>
      </p:sp>
    </p:spTree>
    <p:extLst>
      <p:ext uri="{BB962C8B-B14F-4D97-AF65-F5344CB8AC3E}">
        <p14:creationId xmlns:p14="http://schemas.microsoft.com/office/powerpoint/2010/main" val="14571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221" y="1203960"/>
            <a:ext cx="6630671" cy="49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463" y="1825625"/>
            <a:ext cx="61830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DEVELOPMENT OF EGG IN WATER AND LIBERATION OF A CORACIDIUM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operculated</a:t>
            </a:r>
            <a:r>
              <a:rPr lang="en-US" dirty="0"/>
              <a:t> eggs are liberated through the </a:t>
            </a:r>
            <a:r>
              <a:rPr lang="en-US" dirty="0" err="1"/>
              <a:t>faeces</a:t>
            </a:r>
            <a:r>
              <a:rPr lang="en-US" dirty="0"/>
              <a:t> of definitive hosts in water.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spherical ciliated embryo containing 3 pairs of </a:t>
            </a:r>
            <a:r>
              <a:rPr lang="en-US" dirty="0" err="1"/>
              <a:t>hooklets</a:t>
            </a:r>
            <a:r>
              <a:rPr lang="en-US" dirty="0"/>
              <a:t>, called </a:t>
            </a:r>
            <a:r>
              <a:rPr lang="en-US" dirty="0" err="1"/>
              <a:t>coracidium</a:t>
            </a:r>
            <a:r>
              <a:rPr lang="en-US" dirty="0"/>
              <a:t>. develops within each egg-shell in the course of 1 to 2 weeks.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mature </a:t>
            </a:r>
            <a:r>
              <a:rPr lang="en-US" dirty="0" err="1"/>
              <a:t>coracidium</a:t>
            </a:r>
            <a:r>
              <a:rPr lang="en-US" dirty="0"/>
              <a:t> (40 to 55 um in diameter) escapes into the water and is ingested </a:t>
            </a:r>
            <a:r>
              <a:rPr lang="en-US" dirty="0" smtClean="0"/>
              <a:t>by </a:t>
            </a:r>
            <a:r>
              <a:rPr lang="en-US" dirty="0"/>
              <a:t>cyclops. </a:t>
            </a:r>
          </a:p>
        </p:txBody>
      </p:sp>
    </p:spTree>
    <p:extLst>
      <p:ext uri="{BB962C8B-B14F-4D97-AF65-F5344CB8AC3E}">
        <p14:creationId xmlns:p14="http://schemas.microsoft.com/office/powerpoint/2010/main" val="20081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LARVAL DEVELOPMENT INSIDE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In the intestine of fish, the </a:t>
            </a:r>
            <a:r>
              <a:rPr lang="en-US" dirty="0" err="1"/>
              <a:t>procercoid</a:t>
            </a:r>
            <a:r>
              <a:rPr lang="en-US" dirty="0"/>
              <a:t> larva (550 mm in length) after freeing itself, passes through the gut-wall and rests into the liver, muscles or voluminous </a:t>
            </a:r>
            <a:r>
              <a:rPr lang="en-US" dirty="0" smtClean="0"/>
              <a:t>fat.</a:t>
            </a:r>
          </a:p>
          <a:p>
            <a:r>
              <a:rPr lang="en-US" dirty="0"/>
              <a:t>In 1 to 3 weeks, the </a:t>
            </a:r>
            <a:r>
              <a:rPr lang="en-US" dirty="0" err="1"/>
              <a:t>procercoid</a:t>
            </a:r>
            <a:r>
              <a:rPr lang="en-US" dirty="0"/>
              <a:t> larva changes into a “</a:t>
            </a:r>
            <a:r>
              <a:rPr lang="en-US" dirty="0" err="1"/>
              <a:t>sgarganum</a:t>
            </a:r>
            <a:r>
              <a:rPr lang="en-US" dirty="0"/>
              <a:t>” or </a:t>
            </a:r>
            <a:r>
              <a:rPr lang="en-US" dirty="0" err="1"/>
              <a:t>plerocercoid</a:t>
            </a:r>
            <a:r>
              <a:rPr lang="en-US" dirty="0"/>
              <a:t> </a:t>
            </a:r>
            <a:r>
              <a:rPr lang="en-US" dirty="0" smtClean="0"/>
              <a:t>larva.</a:t>
            </a:r>
          </a:p>
          <a:p>
            <a:r>
              <a:rPr lang="en-US" dirty="0"/>
              <a:t>The body of the larva is white, somewhat flattened and marked by irregular </a:t>
            </a:r>
            <a:r>
              <a:rPr lang="en-US" dirty="0" err="1"/>
              <a:t>unsegmented</a:t>
            </a:r>
            <a:r>
              <a:rPr lang="en-US" dirty="0"/>
              <a:t> wrinkles.</a:t>
            </a:r>
          </a:p>
        </p:txBody>
      </p:sp>
    </p:spTree>
    <p:extLst>
      <p:ext uri="{BB962C8B-B14F-4D97-AF65-F5344CB8AC3E}">
        <p14:creationId xmlns:p14="http://schemas.microsoft.com/office/powerpoint/2010/main" val="33778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OF MAN AND DEVELOPMENT OF ADULT WORM.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plerocercoid</a:t>
            </a:r>
            <a:r>
              <a:rPr lang="en-US" dirty="0"/>
              <a:t> larva is infective to man.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not destroyed by ordinary salting, pickling or smoking and therefore with the eating Of these insufficiently cooked fish or raw </a:t>
            </a:r>
            <a:r>
              <a:rPr lang="en-US" dirty="0" smtClean="0"/>
              <a:t>one </a:t>
            </a:r>
            <a:r>
              <a:rPr lang="en-US" dirty="0"/>
              <a:t>man is infected. </a:t>
            </a:r>
            <a:endParaRPr lang="en-US" dirty="0" smtClean="0"/>
          </a:p>
          <a:p>
            <a:r>
              <a:rPr lang="en-US" dirty="0" smtClean="0"/>
              <a:t>Inside </a:t>
            </a:r>
            <a:r>
              <a:rPr lang="en-US" dirty="0"/>
              <a:t>the intestine of man, the </a:t>
            </a:r>
            <a:r>
              <a:rPr lang="en-US" dirty="0" err="1"/>
              <a:t>plerocercoid</a:t>
            </a:r>
            <a:r>
              <a:rPr lang="en-US" dirty="0"/>
              <a:t> larva develops into an adult worm and after having attained sexual maturity in about 5 to 6 weeks, starts discharging eggs which are passed along with the </a:t>
            </a:r>
            <a:r>
              <a:rPr lang="en-US" dirty="0" err="1" smtClean="0"/>
              <a:t>faeces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cycle </a:t>
            </a:r>
            <a:r>
              <a:rPr lang="en-US" dirty="0"/>
              <a:t>is thus repeated. </a:t>
            </a:r>
          </a:p>
        </p:txBody>
      </p:sp>
    </p:spTree>
    <p:extLst>
      <p:ext uri="{BB962C8B-B14F-4D97-AF65-F5344CB8AC3E}">
        <p14:creationId xmlns:p14="http://schemas.microsoft.com/office/powerpoint/2010/main" val="42894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 </a:t>
            </a:r>
            <a:r>
              <a:rPr lang="en-US" dirty="0"/>
              <a:t>of </a:t>
            </a:r>
            <a:r>
              <a:rPr lang="en-US" dirty="0" smtClean="0"/>
              <a:t>infection:  </a:t>
            </a:r>
            <a:r>
              <a:rPr lang="en-US" dirty="0"/>
              <a:t>By ingestion of imperfectly cooked infected fish or roe containing </a:t>
            </a:r>
            <a:r>
              <a:rPr lang="en-US" dirty="0" err="1"/>
              <a:t>plerocercoid</a:t>
            </a:r>
            <a:r>
              <a:rPr lang="en-US" dirty="0"/>
              <a:t> </a:t>
            </a:r>
            <a:r>
              <a:rPr lang="en-US" dirty="0" smtClean="0"/>
              <a:t>larvae</a:t>
            </a:r>
          </a:p>
          <a:p>
            <a:r>
              <a:rPr lang="en-US" dirty="0" smtClean="0"/>
              <a:t>Infection is called </a:t>
            </a:r>
            <a:r>
              <a:rPr lang="en-US" dirty="0" err="1" smtClean="0"/>
              <a:t>diphyllobothriasis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Clinical features</a:t>
            </a:r>
          </a:p>
          <a:p>
            <a:r>
              <a:rPr lang="en-US" dirty="0" smtClean="0"/>
              <a:t>Gastrointestinal disturbances and </a:t>
            </a:r>
          </a:p>
          <a:p>
            <a:r>
              <a:rPr lang="en-US" dirty="0" smtClean="0"/>
              <a:t>Anemia( </a:t>
            </a:r>
            <a:r>
              <a:rPr lang="en-US" dirty="0" err="1" smtClean="0"/>
              <a:t>addisonian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Early eosinophilia</a:t>
            </a:r>
          </a:p>
        </p:txBody>
      </p:sp>
    </p:spTree>
    <p:extLst>
      <p:ext uri="{BB962C8B-B14F-4D97-AF65-F5344CB8AC3E}">
        <p14:creationId xmlns:p14="http://schemas.microsoft.com/office/powerpoint/2010/main" val="23190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415381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Diphyllobothrium</a:t>
            </a:r>
            <a:r>
              <a:rPr lang="en-US" dirty="0" smtClean="0"/>
              <a:t>  </a:t>
            </a:r>
            <a:r>
              <a:rPr lang="en-US" dirty="0" err="1" smtClean="0"/>
              <a:t>latum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Common Names: The fish tapeworm; the broad </a:t>
            </a:r>
            <a:r>
              <a:rPr lang="en-US" dirty="0" smtClean="0"/>
              <a:t>tapeworm.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2486819"/>
            <a:ext cx="4286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364" y="1690689"/>
            <a:ext cx="6968355" cy="46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Stool examination and identification of </a:t>
            </a:r>
            <a:r>
              <a:rPr lang="en-US" dirty="0" err="1" smtClean="0"/>
              <a:t>operculated</a:t>
            </a:r>
            <a:r>
              <a:rPr lang="en-US" dirty="0" smtClean="0"/>
              <a:t> egg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Names: The dog tapeworm; the </a:t>
            </a:r>
            <a:r>
              <a:rPr lang="en-US" dirty="0" err="1"/>
              <a:t>hydatid</a:t>
            </a:r>
            <a:r>
              <a:rPr lang="en-US" dirty="0"/>
              <a:t> </a:t>
            </a:r>
            <a:r>
              <a:rPr lang="en-US" dirty="0" smtClean="0"/>
              <a:t>Worm</a:t>
            </a:r>
          </a:p>
          <a:p>
            <a:r>
              <a:rPr lang="en-US" dirty="0">
                <a:solidFill>
                  <a:srgbClr val="FFFF00"/>
                </a:solidFill>
              </a:rPr>
              <a:t>Geographical Distribution. </a:t>
            </a:r>
            <a:r>
              <a:rPr lang="en-US" dirty="0"/>
              <a:t>Although the </a:t>
            </a:r>
            <a:r>
              <a:rPr lang="en-US" dirty="0" err="1"/>
              <a:t>hydatid</a:t>
            </a:r>
            <a:r>
              <a:rPr lang="en-US" dirty="0"/>
              <a:t> disease is </a:t>
            </a:r>
            <a:r>
              <a:rPr lang="en-US" dirty="0" err="1"/>
              <a:t>worldawide</a:t>
            </a:r>
            <a:r>
              <a:rPr lang="en-US" dirty="0"/>
              <a:t> in distribution, it is most commonly found in those countries where sheep and cattle-raising constitutes an important industry and consequently, there is a close association between man, sheep and dog. It is more a disease of temperate climates than of tropical areas.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Habitat.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 </a:t>
            </a:r>
            <a:r>
              <a:rPr lang="en-US" dirty="0" err="1"/>
              <a:t>harbours</a:t>
            </a:r>
            <a:r>
              <a:rPr lang="en-US" dirty="0"/>
              <a:t> the larval form and not the adult worm which IS however found 1n the small intestine of dog and other canine animals. </a:t>
            </a:r>
          </a:p>
        </p:txBody>
      </p:sp>
    </p:spTree>
    <p:extLst>
      <p:ext uri="{BB962C8B-B14F-4D97-AF65-F5344CB8AC3E}">
        <p14:creationId xmlns:p14="http://schemas.microsoft.com/office/powerpoint/2010/main" val="39787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ADULT WORM </a:t>
            </a:r>
            <a:r>
              <a:rPr lang="en-US" dirty="0" smtClean="0"/>
              <a:t>. </a:t>
            </a:r>
            <a:r>
              <a:rPr lang="en-US" dirty="0"/>
              <a:t>It is a small tapeworm, measuring 3 to 6 mm in length. It comprises of a </a:t>
            </a:r>
            <a:r>
              <a:rPr lang="en-US" dirty="0" err="1"/>
              <a:t>scolex</a:t>
            </a:r>
            <a:r>
              <a:rPr lang="en-US" dirty="0"/>
              <a:t> (“head” , “neck” and </a:t>
            </a:r>
            <a:r>
              <a:rPr lang="en-US" dirty="0" err="1"/>
              <a:t>strobila</a:t>
            </a:r>
            <a:r>
              <a:rPr lang="en-US" dirty="0"/>
              <a:t> consisting of 3 segments (occasionally 4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The first segment is immature, the second one is mature and the last one (as well as the fourth one, when present) is gravid.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terminal segment is by far the biggest, measuring 2 to 3 mm in length by 0.6 mm in breadth.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91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scolex</a:t>
            </a:r>
            <a:r>
              <a:rPr lang="en-US" dirty="0"/>
              <a:t> bears four suckers and a </a:t>
            </a:r>
            <a:r>
              <a:rPr lang="en-US" dirty="0" err="1"/>
              <a:t>protrusible</a:t>
            </a:r>
            <a:r>
              <a:rPr lang="en-US" dirty="0"/>
              <a:t> </a:t>
            </a:r>
            <a:r>
              <a:rPr lang="en-US" dirty="0" err="1"/>
              <a:t>rostellum</a:t>
            </a:r>
            <a:r>
              <a:rPr lang="en-US" dirty="0"/>
              <a:t> with two circular rows of hooks. </a:t>
            </a:r>
          </a:p>
          <a:p>
            <a:r>
              <a:rPr lang="en-US" dirty="0"/>
              <a:t>The “neck” is short and thick.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ovoid in shape and resembles other eggs of </a:t>
            </a:r>
            <a:r>
              <a:rPr lang="en-US" dirty="0" err="1"/>
              <a:t>Taenia</a:t>
            </a:r>
            <a:r>
              <a:rPr lang="en-US" dirty="0"/>
              <a:t>. It measures 32 to 36 um in length by 25 to 32 mm in breadth and contains a </a:t>
            </a:r>
            <a:r>
              <a:rPr lang="en-US" dirty="0" err="1"/>
              <a:t>hexacanth</a:t>
            </a:r>
            <a:r>
              <a:rPr lang="en-US" dirty="0"/>
              <a:t> embryo with 3 pairs of hooks. The egg is infective to man, cattle, sheep and other herbivorous animals. </a:t>
            </a:r>
          </a:p>
        </p:txBody>
      </p:sp>
    </p:spTree>
    <p:extLst>
      <p:ext uri="{BB962C8B-B14F-4D97-AF65-F5344CB8AC3E}">
        <p14:creationId xmlns:p14="http://schemas.microsoft.com/office/powerpoint/2010/main" val="23887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LARVAL FORM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found within the </a:t>
            </a:r>
            <a:r>
              <a:rPr lang="en-US" dirty="0" err="1"/>
              <a:t>hydatid</a:t>
            </a:r>
            <a:r>
              <a:rPr lang="en-US" dirty="0"/>
              <a:t> cyst developing inside the intermediate hosts.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represents the structure of the </a:t>
            </a:r>
            <a:r>
              <a:rPr lang="en-US" dirty="0" err="1"/>
              <a:t>scolex</a:t>
            </a:r>
            <a:r>
              <a:rPr lang="en-US" dirty="0"/>
              <a:t> of the future adult worm and remains </a:t>
            </a:r>
            <a:r>
              <a:rPr lang="en-US" dirty="0" err="1"/>
              <a:t>invaginated</a:t>
            </a:r>
            <a:r>
              <a:rPr lang="en-US" dirty="0"/>
              <a:t> within a vesicular body.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entering the definitive host, </a:t>
            </a:r>
            <a:r>
              <a:rPr lang="en-US" dirty="0" smtClean="0"/>
              <a:t>the </a:t>
            </a:r>
            <a:r>
              <a:rPr lang="en-US" dirty="0" err="1"/>
              <a:t>scolex</a:t>
            </a:r>
            <a:r>
              <a:rPr lang="en-US" dirty="0"/>
              <a:t> with four suckers and </a:t>
            </a:r>
            <a:r>
              <a:rPr lang="en-US" dirty="0" err="1"/>
              <a:t>rostellar</a:t>
            </a:r>
            <a:r>
              <a:rPr lang="en-US" dirty="0"/>
              <a:t> </a:t>
            </a:r>
            <a:r>
              <a:rPr lang="en-US" dirty="0" err="1"/>
              <a:t>hooklets</a:t>
            </a:r>
            <a:r>
              <a:rPr lang="en-US" dirty="0"/>
              <a:t>, becomes </a:t>
            </a:r>
            <a:r>
              <a:rPr lang="en-US" dirty="0" err="1"/>
              <a:t>evaginated</a:t>
            </a:r>
            <a:r>
              <a:rPr lang="en-US" dirty="0"/>
              <a:t> and develops into ( an adult worm.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Habitat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Adult worm lives in the small intestine</a:t>
            </a:r>
          </a:p>
          <a:p>
            <a:r>
              <a:rPr lang="en-US" dirty="0">
                <a:solidFill>
                  <a:srgbClr val="FFFF00"/>
                </a:solidFill>
              </a:rPr>
              <a:t>Geographical Distribution</a:t>
            </a:r>
            <a:r>
              <a:rPr lang="en-US" dirty="0"/>
              <a:t>. Central Europe, America, Japan and Central Africa. It has not yet been reported from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2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Morphology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adult worm is yellowish-grey in </a:t>
            </a:r>
            <a:r>
              <a:rPr lang="en-US" dirty="0" err="1"/>
              <a:t>colour</a:t>
            </a:r>
            <a:r>
              <a:rPr lang="en-US" dirty="0"/>
              <a:t> with dark central markings caused by the egg-filled uterus.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measures 3 to 10 </a:t>
            </a:r>
            <a:r>
              <a:rPr lang="en-US" dirty="0" err="1"/>
              <a:t>metres</a:t>
            </a:r>
            <a:r>
              <a:rPr lang="en-US" dirty="0"/>
              <a:t> in length.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individual worm may live for a period of 5 to 13 years</a:t>
            </a:r>
          </a:p>
        </p:txBody>
      </p:sp>
    </p:spTree>
    <p:extLst>
      <p:ext uri="{BB962C8B-B14F-4D97-AF65-F5344CB8AC3E}">
        <p14:creationId xmlns:p14="http://schemas.microsoft.com/office/powerpoint/2010/main" val="14452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dirty="0" err="1">
                <a:solidFill>
                  <a:srgbClr val="FFFF00"/>
                </a:solidFill>
              </a:rPr>
              <a:t>scolex</a:t>
            </a:r>
            <a:r>
              <a:rPr lang="en-US" dirty="0">
                <a:solidFill>
                  <a:srgbClr val="FFFF00"/>
                </a:solidFill>
              </a:rPr>
              <a:t> (“head</a:t>
            </a:r>
            <a:r>
              <a:rPr lang="en-US" dirty="0" smtClean="0">
                <a:solidFill>
                  <a:srgbClr val="FFFF00"/>
                </a:solidFill>
              </a:rPr>
              <a:t>”): </a:t>
            </a:r>
            <a:r>
              <a:rPr lang="en-US" dirty="0"/>
              <a:t>is elongated and spoon-shaped and measures 2 to 3 mm in length by 1 mm in breadth.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bears two slit-like grooves (</a:t>
            </a:r>
            <a:r>
              <a:rPr lang="en-US" dirty="0" err="1"/>
              <a:t>bothria</a:t>
            </a:r>
            <a:r>
              <a:rPr lang="en-US" dirty="0"/>
              <a:t>) situated on the dorsal and ventral surfaces respectively.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no </a:t>
            </a:r>
            <a:r>
              <a:rPr lang="en-US" dirty="0" err="1"/>
              <a:t>rostellum</a:t>
            </a:r>
            <a:r>
              <a:rPr lang="en-US" dirty="0"/>
              <a:t> and no </a:t>
            </a:r>
            <a:r>
              <a:rPr lang="en-US" dirty="0" smtClean="0"/>
              <a:t>hooks</a:t>
            </a:r>
          </a:p>
          <a:p>
            <a:r>
              <a:rPr lang="en-US" dirty="0"/>
              <a:t>The “neck” is thin and </a:t>
            </a:r>
            <a:r>
              <a:rPr lang="en-US" dirty="0" err="1"/>
              <a:t>unsegmented</a:t>
            </a:r>
            <a:r>
              <a:rPr lang="en-US" dirty="0"/>
              <a:t> and is much longer than the “head”.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512" y="2572544"/>
            <a:ext cx="62769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proglottides</a:t>
            </a:r>
            <a:r>
              <a:rPr lang="en-US" dirty="0" smtClean="0"/>
              <a:t> </a:t>
            </a:r>
            <a:r>
              <a:rPr lang="en-US" dirty="0"/>
              <a:t>(Segments).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3,000 to 4,000 in number.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segments are greater in breadth than in length. A mature segment measures 2 to 4 mm in length by 10 to 20 mm in breadth and is practically filled with male and female reproductive organs.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terminal segments are apt to be shrunken and </a:t>
            </a:r>
            <a:r>
              <a:rPr lang="en-US" dirty="0" smtClean="0"/>
              <a:t>discharge </a:t>
            </a:r>
            <a:r>
              <a:rPr lang="en-US" dirty="0"/>
              <a:t>of eggs through the uterine pore. </a:t>
            </a:r>
            <a:endParaRPr lang="en-US" dirty="0" smtClean="0"/>
          </a:p>
          <a:p>
            <a:r>
              <a:rPr lang="en-US" dirty="0" smtClean="0"/>
              <a:t>Later </a:t>
            </a:r>
            <a:r>
              <a:rPr lang="en-US" dirty="0"/>
              <a:t>the dried-up segments break off from the body, not singly but in </a:t>
            </a:r>
            <a:r>
              <a:rPr lang="en-US" dirty="0" smtClean="0"/>
              <a:t>chains.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796" y="1825625"/>
            <a:ext cx="65224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Oval and brown</a:t>
            </a:r>
          </a:p>
          <a:p>
            <a:r>
              <a:rPr lang="en-US" dirty="0" smtClean="0"/>
              <a:t>Contain yolk granules and un segmented ovum</a:t>
            </a:r>
          </a:p>
          <a:p>
            <a:r>
              <a:rPr lang="en-US" dirty="0" smtClean="0"/>
              <a:t>There is an operculum at one end and a knob at lower end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708688"/>
            <a:ext cx="2166937" cy="27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968</Words>
  <Application>Microsoft Office PowerPoint</Application>
  <PresentationFormat>On-screen Show (4:3)</PresentationFormat>
  <Paragraphs>74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Arno Pro Smbd Subhead</vt:lpstr>
      <vt:lpstr>Calibri</vt:lpstr>
      <vt:lpstr>Calibri Light</vt:lpstr>
      <vt:lpstr>Office Theme</vt:lpstr>
      <vt:lpstr>PowerPoint Presentation</vt:lpstr>
      <vt:lpstr>Diphyllobothrium  latum  </vt:lpstr>
      <vt:lpstr>Habitat</vt:lpstr>
      <vt:lpstr>Morphology </vt:lpstr>
      <vt:lpstr>PowerPoint Presentation</vt:lpstr>
      <vt:lpstr>PowerPoint Presentation</vt:lpstr>
      <vt:lpstr>proglottides (Segments). </vt:lpstr>
      <vt:lpstr>PowerPoint Presentation</vt:lpstr>
      <vt:lpstr>Egg </vt:lpstr>
      <vt:lpstr>Larva </vt:lpstr>
      <vt:lpstr>Life Cycle</vt:lpstr>
      <vt:lpstr>PowerPoint Presentation</vt:lpstr>
      <vt:lpstr>PowerPoint Presentation</vt:lpstr>
      <vt:lpstr>DEVELOPMENT OF EGG IN WATER AND LIBERATION OF A CORACIDIUM </vt:lpstr>
      <vt:lpstr>LARVAL DEVELOPMENT INSIDE FISH</vt:lpstr>
      <vt:lpstr>INFECTION OF MAN AND DEVELOPMENT OF ADULT WORM.</vt:lpstr>
      <vt:lpstr>Pathogenicity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</vt:lpstr>
      <vt:lpstr>PowerPoint Presentation</vt:lpstr>
      <vt:lpstr>Habitat.</vt:lpstr>
      <vt:lpstr>Morphology</vt:lpstr>
      <vt:lpstr>PowerPoint Presentation</vt:lpstr>
      <vt:lpstr>EGG.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Lib Lab One</cp:lastModifiedBy>
  <cp:revision>11</cp:revision>
  <dcterms:created xsi:type="dcterms:W3CDTF">2016-10-01T04:24:35Z</dcterms:created>
  <dcterms:modified xsi:type="dcterms:W3CDTF">2019-09-23T07:31:15Z</dcterms:modified>
</cp:coreProperties>
</file>